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88" r:id="rId5"/>
    <p:sldId id="262" r:id="rId6"/>
    <p:sldId id="301" r:id="rId7"/>
    <p:sldId id="302" r:id="rId8"/>
    <p:sldId id="289" r:id="rId9"/>
    <p:sldId id="265" r:id="rId10"/>
    <p:sldId id="280" r:id="rId11"/>
    <p:sldId id="281" r:id="rId12"/>
    <p:sldId id="290" r:id="rId13"/>
    <p:sldId id="291" r:id="rId14"/>
    <p:sldId id="292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3" r:id="rId23"/>
    <p:sldId id="304" r:id="rId2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84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A4D3C2D-60EB-4E0A-A21C-D109F5C2CDD6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Cliquez pour modifier les styles du texte du masque</a:t>
            </a:r>
          </a:p>
          <a:p>
            <a:pPr lvl="1"/>
            <a:r>
              <a:rPr lang="en-GB" noProof="0" smtClean="0"/>
              <a:t>Deuxième niveau</a:t>
            </a:r>
          </a:p>
          <a:p>
            <a:pPr lvl="2"/>
            <a:r>
              <a:rPr lang="en-GB" noProof="0" smtClean="0"/>
              <a:t>Troisième niveau</a:t>
            </a:r>
          </a:p>
          <a:p>
            <a:pPr lvl="3"/>
            <a:r>
              <a:rPr lang="en-GB" noProof="0" smtClean="0"/>
              <a:t>Quatrième niveau</a:t>
            </a:r>
          </a:p>
          <a:p>
            <a:pPr lvl="4"/>
            <a:r>
              <a:rPr lang="en-GB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F08E7F6-DDC4-4872-904E-AFB009A795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755E52-0C2F-4880-B50A-65F2B8B4B81E}" type="slidenum">
              <a:rPr lang="en-GB"/>
              <a:pPr/>
              <a:t>1</a:t>
            </a:fld>
            <a:endParaRPr lang="en-GB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08E7F6-DDC4-4872-904E-AFB009A7955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Logo SE A4 Bla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734050"/>
            <a:ext cx="2576512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77788"/>
            <a:ext cx="8280400" cy="1550987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1773238"/>
            <a:ext cx="4968875" cy="1655762"/>
          </a:xfrm>
        </p:spPr>
        <p:txBody>
          <a:bodyPr tIns="45720" rIns="54000" bIns="45720"/>
          <a:lstStyle>
            <a:lvl1pPr marL="0" indent="0">
              <a:buFont typeface="Arial" charset="0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sub-title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6372225" y="5229225"/>
            <a:ext cx="2270125" cy="13684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6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42100" y="77788"/>
            <a:ext cx="2070100" cy="62214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31800" y="77788"/>
            <a:ext cx="6057900" cy="6221412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31800" y="1773238"/>
            <a:ext cx="40640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640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68313" y="6577013"/>
            <a:ext cx="8223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661988" eaLnBrk="0" hangingPunct="0">
              <a:defRPr/>
            </a:pPr>
            <a:r>
              <a:rPr lang="en-GB" sz="800"/>
              <a:t>Schneider Electric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8604250" y="6599238"/>
            <a:ext cx="288925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661988" eaLnBrk="0" hangingPunct="0">
              <a:defRPr/>
            </a:pPr>
            <a:fld id="{B912F016-468C-4434-82EE-66D44293BF3B}" type="slidenum">
              <a:rPr lang="fr-FR" sz="800"/>
              <a:pPr defTabSz="661988" eaLnBrk="0" hangingPunct="0">
                <a:defRPr/>
              </a:pPr>
              <a:t>‹Nr.›</a:t>
            </a:fld>
            <a:endParaRPr lang="fr-FR" sz="80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773238"/>
            <a:ext cx="8280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" bIns="1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level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77788"/>
            <a:ext cx="82804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10800" rIns="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25563" y="6577013"/>
            <a:ext cx="11382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661988" eaLnBrk="0" hangingPunct="0">
              <a:defRPr/>
            </a:pPr>
            <a:r>
              <a:rPr lang="en-GB" sz="800"/>
              <a:t>- Division - Name – Date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●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541338" indent="-180975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2pPr>
      <a:lvl3pPr marL="901700" indent="-841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3pPr>
      <a:lvl4pPr marL="175101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5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61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73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530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87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TIA Portal </a:t>
            </a:r>
            <a:br>
              <a:rPr lang="en-US" dirty="0" smtClean="0"/>
            </a:br>
            <a:r>
              <a:rPr lang="en-US" dirty="0" smtClean="0"/>
              <a:t>LXM32M – PROFINET –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1773238"/>
            <a:ext cx="8388672" cy="1655762"/>
          </a:xfrm>
        </p:spPr>
        <p:txBody>
          <a:bodyPr/>
          <a:lstStyle/>
          <a:p>
            <a:pPr eaLnBrk="1" hangingPunct="1"/>
            <a:r>
              <a:rPr lang="en-US" dirty="0" smtClean="0"/>
              <a:t>Example Program for S7-1200/1500</a:t>
            </a:r>
          </a:p>
          <a:p>
            <a:pPr eaLnBrk="1" hangingPunct="1"/>
            <a:r>
              <a:rPr lang="en-US" dirty="0" smtClean="0"/>
              <a:t>using “Lexium32 </a:t>
            </a:r>
            <a:r>
              <a:rPr lang="en-US" dirty="0" err="1" smtClean="0"/>
              <a:t>PLCopen</a:t>
            </a:r>
            <a:r>
              <a:rPr lang="en-US" dirty="0" smtClean="0"/>
              <a:t> library”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124744"/>
            <a:ext cx="828092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Example_Sequence_LXM32 (FB3) starts automatically with the input variable “</a:t>
            </a:r>
            <a:r>
              <a:rPr lang="en-US" dirty="0" err="1" smtClean="0"/>
              <a:t>ExampleSequence.ix_start</a:t>
            </a:r>
            <a:r>
              <a:rPr lang="en-US" dirty="0" smtClean="0"/>
              <a:t>”. It will be set to ´TRUE´ in Startup OB (OB100).</a:t>
            </a:r>
          </a:p>
          <a:p>
            <a:r>
              <a:rPr lang="en-US" dirty="0" smtClean="0"/>
              <a:t>State </a:t>
            </a:r>
            <a:r>
              <a:rPr lang="en-US" dirty="0" smtClean="0"/>
              <a:t>0:		Wait for “Start”</a:t>
            </a:r>
            <a:br>
              <a:rPr lang="en-US" dirty="0" smtClean="0"/>
            </a:br>
            <a:r>
              <a:rPr lang="en-US" dirty="0" smtClean="0"/>
              <a:t>		Reset all execute commands.</a:t>
            </a:r>
          </a:p>
          <a:p>
            <a:r>
              <a:rPr lang="en-US" dirty="0" smtClean="0"/>
              <a:t>State 1: 		Fault reset on (</a:t>
            </a:r>
            <a:r>
              <a:rPr lang="en-US" dirty="0" err="1" smtClean="0"/>
              <a:t>MC_Reset</a:t>
            </a:r>
            <a:r>
              <a:rPr lang="en-US" dirty="0" smtClean="0"/>
              <a:t>)</a:t>
            </a:r>
          </a:p>
          <a:p>
            <a:r>
              <a:rPr lang="de-DE" dirty="0" smtClean="0"/>
              <a:t>		</a:t>
            </a:r>
            <a:r>
              <a:rPr lang="de-DE" dirty="0" err="1" smtClean="0"/>
              <a:t>Enable</a:t>
            </a:r>
            <a:r>
              <a:rPr lang="de-DE" dirty="0" smtClean="0"/>
              <a:t> „</a:t>
            </a:r>
            <a:r>
              <a:rPr lang="de-DE" dirty="0" err="1" smtClean="0"/>
              <a:t>MC_Read_Status</a:t>
            </a:r>
            <a:r>
              <a:rPr lang="de-DE" dirty="0" smtClean="0"/>
              <a:t>“ </a:t>
            </a:r>
            <a:r>
              <a:rPr lang="de-DE" dirty="0" err="1" smtClean="0"/>
              <a:t>and</a:t>
            </a:r>
            <a:r>
              <a:rPr lang="de-DE" dirty="0" smtClean="0"/>
              <a:t> „</a:t>
            </a:r>
            <a:r>
              <a:rPr lang="de-DE" dirty="0" err="1" smtClean="0"/>
              <a:t>MC_Read_Axis_Error</a:t>
            </a:r>
            <a:r>
              <a:rPr lang="de-DE" dirty="0" smtClean="0"/>
              <a:t>“</a:t>
            </a:r>
            <a:endParaRPr lang="en-US" dirty="0" smtClean="0"/>
          </a:p>
          <a:p>
            <a:r>
              <a:rPr lang="en-US" dirty="0" smtClean="0"/>
              <a:t>State 2: 		Wait for Drive “Ready to switch on” (Status 4)</a:t>
            </a:r>
          </a:p>
          <a:p>
            <a:r>
              <a:rPr lang="de-DE" dirty="0" smtClean="0"/>
              <a:t>State 3 </a:t>
            </a:r>
            <a:r>
              <a:rPr lang="de-DE" dirty="0" err="1" smtClean="0"/>
              <a:t>and</a:t>
            </a:r>
            <a:r>
              <a:rPr lang="de-DE" dirty="0" smtClean="0"/>
              <a:t> 4:	Write </a:t>
            </a:r>
            <a:r>
              <a:rPr lang="de-DE" dirty="0" err="1" smtClean="0"/>
              <a:t>Scaling</a:t>
            </a:r>
            <a:r>
              <a:rPr lang="de-DE" dirty="0" smtClean="0"/>
              <a:t> </a:t>
            </a:r>
            <a:r>
              <a:rPr lang="de-DE" dirty="0" err="1" smtClean="0"/>
              <a:t>factor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10000 USR </a:t>
            </a:r>
            <a:r>
              <a:rPr lang="de-DE" dirty="0" err="1" smtClean="0"/>
              <a:t>units</a:t>
            </a:r>
            <a:r>
              <a:rPr lang="de-DE" dirty="0" smtClean="0"/>
              <a:t>.</a:t>
            </a:r>
          </a:p>
          <a:p>
            <a:r>
              <a:rPr lang="de-DE" dirty="0" smtClean="0"/>
              <a:t>State 5:		Deactivate Limit </a:t>
            </a:r>
            <a:r>
              <a:rPr lang="de-DE" dirty="0" err="1" smtClean="0"/>
              <a:t>switch</a:t>
            </a:r>
            <a:r>
              <a:rPr lang="de-DE" dirty="0" smtClean="0"/>
              <a:t> „LIMP“</a:t>
            </a:r>
          </a:p>
          <a:p>
            <a:r>
              <a:rPr lang="de-DE" dirty="0" smtClean="0"/>
              <a:t>State 6:		Deactivate Limit </a:t>
            </a:r>
            <a:r>
              <a:rPr lang="de-DE" dirty="0" err="1" smtClean="0"/>
              <a:t>switch</a:t>
            </a:r>
            <a:r>
              <a:rPr lang="de-DE" dirty="0" smtClean="0"/>
              <a:t> „LIMN“</a:t>
            </a:r>
          </a:p>
          <a:p>
            <a:r>
              <a:rPr lang="en-US" dirty="0" smtClean="0"/>
              <a:t>State 7:		Enable power stage (</a:t>
            </a:r>
            <a:r>
              <a:rPr lang="en-US" dirty="0" err="1" smtClean="0"/>
              <a:t>MC_Power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8:		Reference movement - Homing Type 33 (</a:t>
            </a:r>
            <a:r>
              <a:rPr lang="en-US" dirty="0" err="1" smtClean="0"/>
              <a:t>MC_Home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9:		Move absolute to 100000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10:	Move absolute to 0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11:		Move relative to 200000 (</a:t>
            </a:r>
            <a:r>
              <a:rPr lang="en-US" dirty="0" err="1" smtClean="0"/>
              <a:t>MC_MoveRelative</a:t>
            </a:r>
            <a:r>
              <a:rPr lang="en-US" dirty="0" smtClean="0"/>
              <a:t>)</a:t>
            </a:r>
          </a:p>
          <a:p>
            <a:r>
              <a:rPr lang="de-DE" dirty="0" smtClean="0"/>
              <a:t>		</a:t>
            </a:r>
            <a:r>
              <a:rPr lang="de-DE" dirty="0" err="1" smtClean="0"/>
              <a:t>and</a:t>
            </a:r>
            <a:r>
              <a:rPr lang="de-DE" dirty="0" smtClean="0"/>
              <a:t> jump back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</a:t>
            </a:r>
            <a:r>
              <a:rPr lang="de-DE" dirty="0" smtClean="0"/>
              <a:t>9</a:t>
            </a:r>
          </a:p>
          <a:p>
            <a:r>
              <a:rPr lang="de-DE" dirty="0" smtClean="0"/>
              <a:t>State 100:	Error State – </a:t>
            </a:r>
            <a:r>
              <a:rPr lang="de-DE" dirty="0" err="1" smtClean="0"/>
              <a:t>reading</a:t>
            </a:r>
            <a:r>
              <a:rPr lang="de-DE" dirty="0" smtClean="0"/>
              <a:t> </a:t>
            </a:r>
            <a:r>
              <a:rPr lang="de-DE" dirty="0" err="1" smtClean="0"/>
              <a:t>ErrorID</a:t>
            </a:r>
            <a:r>
              <a:rPr lang="de-DE" dirty="0" smtClean="0"/>
              <a:t> </a:t>
            </a:r>
          </a:p>
          <a:p>
            <a:r>
              <a:rPr lang="de-DE" dirty="0" smtClean="0"/>
              <a:t>	</a:t>
            </a:r>
            <a:r>
              <a:rPr lang="de-DE" dirty="0" smtClean="0"/>
              <a:t>	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wait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 </a:t>
            </a:r>
            <a:r>
              <a:rPr lang="de-DE" dirty="0" err="1" smtClean="0"/>
              <a:t>input</a:t>
            </a:r>
            <a:r>
              <a:rPr lang="de-DE" dirty="0" smtClean="0"/>
              <a:t> „</a:t>
            </a:r>
            <a:r>
              <a:rPr lang="de-DE" dirty="0" err="1" smtClean="0"/>
              <a:t>ixErrorReset</a:t>
            </a:r>
            <a:r>
              <a:rPr lang="de-DE" dirty="0" smtClean="0"/>
              <a:t>“</a:t>
            </a:r>
          </a:p>
          <a:p>
            <a:r>
              <a:rPr lang="de-DE" dirty="0" smtClean="0"/>
              <a:t>State 101:	Check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MC_Reset.Done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0:	 Wait for “Start” -&gt; Reset all execute commands.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44481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1:	- Fault reset (</a:t>
            </a:r>
            <a:r>
              <a:rPr lang="en-US" dirty="0" err="1" smtClean="0"/>
              <a:t>MC_Reset</a:t>
            </a:r>
            <a:r>
              <a:rPr lang="en-US" dirty="0" smtClean="0"/>
              <a:t>)</a:t>
            </a:r>
          </a:p>
          <a:p>
            <a:r>
              <a:rPr lang="de-DE" dirty="0" smtClean="0"/>
              <a:t>	- </a:t>
            </a:r>
            <a:r>
              <a:rPr lang="de-DE" dirty="0" err="1" smtClean="0"/>
              <a:t>Enable</a:t>
            </a:r>
            <a:r>
              <a:rPr lang="de-DE" dirty="0" smtClean="0"/>
              <a:t> „</a:t>
            </a:r>
            <a:r>
              <a:rPr lang="de-DE" dirty="0" err="1" smtClean="0"/>
              <a:t>MC_Read_Status</a:t>
            </a:r>
            <a:r>
              <a:rPr lang="de-DE" dirty="0" smtClean="0"/>
              <a:t>“ </a:t>
            </a:r>
            <a:r>
              <a:rPr lang="de-DE" dirty="0" err="1" smtClean="0"/>
              <a:t>and</a:t>
            </a:r>
            <a:r>
              <a:rPr lang="de-DE" dirty="0" smtClean="0"/>
              <a:t> „</a:t>
            </a:r>
            <a:r>
              <a:rPr lang="de-DE" dirty="0" err="1" smtClean="0"/>
              <a:t>MC_Read_Axis_Error</a:t>
            </a:r>
            <a:r>
              <a:rPr lang="de-DE" dirty="0" smtClean="0"/>
              <a:t>“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76872"/>
            <a:ext cx="5772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2:	 Wait for Drive “Ready to switch on” (Status 4)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132856"/>
            <a:ext cx="42672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3 and 4:	 </a:t>
            </a:r>
            <a:r>
              <a:rPr lang="de-DE" dirty="0" smtClean="0"/>
              <a:t>Write </a:t>
            </a:r>
            <a:r>
              <a:rPr lang="de-DE" dirty="0" err="1" smtClean="0"/>
              <a:t>Scaling</a:t>
            </a:r>
            <a:r>
              <a:rPr lang="de-DE" dirty="0" smtClean="0"/>
              <a:t> </a:t>
            </a:r>
            <a:r>
              <a:rPr lang="de-DE" dirty="0" err="1" smtClean="0"/>
              <a:t>factor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10000 USR </a:t>
            </a:r>
            <a:r>
              <a:rPr lang="de-DE" dirty="0" err="1" smtClean="0"/>
              <a:t>units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88840"/>
            <a:ext cx="50768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5:	 </a:t>
            </a:r>
            <a:r>
              <a:rPr lang="de-DE" dirty="0" smtClean="0"/>
              <a:t>Deactivate Limit </a:t>
            </a:r>
            <a:r>
              <a:rPr lang="de-DE" dirty="0" err="1" smtClean="0"/>
              <a:t>switch</a:t>
            </a:r>
            <a:r>
              <a:rPr lang="de-DE" dirty="0" smtClean="0"/>
              <a:t> „LIMP“</a:t>
            </a:r>
            <a:endParaRPr lang="en-U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42195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6:	 </a:t>
            </a:r>
            <a:r>
              <a:rPr lang="de-DE" dirty="0" smtClean="0"/>
              <a:t>Deactivate Limit </a:t>
            </a:r>
            <a:r>
              <a:rPr lang="de-DE" dirty="0" err="1" smtClean="0"/>
              <a:t>switch</a:t>
            </a:r>
            <a:r>
              <a:rPr lang="de-DE" dirty="0" smtClean="0"/>
              <a:t> „LIMN“</a:t>
            </a:r>
            <a:endParaRPr lang="en-US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42005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7:	 Enable power stage (</a:t>
            </a:r>
            <a:r>
              <a:rPr lang="en-US" dirty="0" err="1" smtClean="0"/>
              <a:t>MC_Power</a:t>
            </a:r>
            <a:r>
              <a:rPr lang="en-US" dirty="0" smtClean="0"/>
              <a:t>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132856"/>
            <a:ext cx="34004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8:	 Reference movement to Index pulse (</a:t>
            </a:r>
            <a:r>
              <a:rPr lang="en-US" dirty="0" err="1" smtClean="0"/>
              <a:t>MC_Home</a:t>
            </a:r>
            <a:r>
              <a:rPr lang="en-US" dirty="0" smtClean="0"/>
              <a:t>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16832"/>
            <a:ext cx="36957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9:	 Move absolute to 100000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654367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Overview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3421063" y="4154488"/>
            <a:ext cx="5334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Textfeld 9"/>
          <p:cNvSpPr txBox="1"/>
          <p:nvPr/>
        </p:nvSpPr>
        <p:spPr>
          <a:xfrm>
            <a:off x="323528" y="1412776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Project file for Siemens TIA Portal V13: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PLCopen_Example_LXM32_S7_1200_1500</a:t>
            </a:r>
            <a:endParaRPr lang="en-US" dirty="0" smtClean="0">
              <a:solidFill>
                <a:schemeClr val="accent1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LXM32M </a:t>
            </a:r>
            <a:r>
              <a:rPr lang="en-US" dirty="0" err="1" smtClean="0"/>
              <a:t>Profibus</a:t>
            </a:r>
            <a:r>
              <a:rPr lang="en-US" dirty="0" smtClean="0"/>
              <a:t> </a:t>
            </a:r>
            <a:r>
              <a:rPr lang="en-US" dirty="0" err="1" smtClean="0"/>
              <a:t>PLCopen</a:t>
            </a:r>
            <a:r>
              <a:rPr lang="en-US" dirty="0" smtClean="0"/>
              <a:t> Library file for Siemens TIA Portal V13: </a:t>
            </a:r>
            <a:r>
              <a:rPr lang="en-US" dirty="0" smtClean="0">
                <a:solidFill>
                  <a:schemeClr val="accent1"/>
                </a:solidFill>
              </a:rPr>
              <a:t>SE_Motion_LXM32_1200_1500_V1001.zal13</a:t>
            </a:r>
          </a:p>
          <a:p>
            <a:endParaRPr lang="en-US" dirty="0" smtClean="0"/>
          </a:p>
          <a:p>
            <a:r>
              <a:rPr lang="en-US" dirty="0" smtClean="0"/>
              <a:t>Manual for </a:t>
            </a:r>
            <a:r>
              <a:rPr lang="en-US" dirty="0" err="1" smtClean="0"/>
              <a:t>PLCopen</a:t>
            </a:r>
            <a:r>
              <a:rPr lang="en-US" dirty="0" smtClean="0"/>
              <a:t> Library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Documentation </a:t>
            </a:r>
            <a:r>
              <a:rPr lang="en-US" dirty="0" err="1" smtClean="0">
                <a:solidFill>
                  <a:schemeClr val="accent1"/>
                </a:solidFill>
              </a:rPr>
              <a:t>PLCopen</a:t>
            </a:r>
            <a:r>
              <a:rPr lang="en-US" dirty="0" smtClean="0">
                <a:solidFill>
                  <a:schemeClr val="accent1"/>
                </a:solidFill>
              </a:rPr>
              <a:t> Library for LXM32_S7_1200_1500_V1001_EN.pdf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10: Move absolute to 0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64960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11: Move relative to 200000 (</a:t>
            </a:r>
            <a:r>
              <a:rPr lang="en-US" dirty="0" err="1" smtClean="0"/>
              <a:t>MC_MoveRelative</a:t>
            </a:r>
            <a:r>
              <a:rPr lang="en-US" dirty="0" smtClean="0"/>
              <a:t>)</a:t>
            </a:r>
          </a:p>
          <a:p>
            <a:r>
              <a:rPr lang="de-DE" dirty="0" smtClean="0"/>
              <a:t>	</a:t>
            </a:r>
            <a:r>
              <a:rPr lang="de-DE" dirty="0" err="1" smtClean="0"/>
              <a:t>and</a:t>
            </a:r>
            <a:r>
              <a:rPr lang="de-DE" dirty="0" smtClean="0"/>
              <a:t> jump back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9</a:t>
            </a:r>
            <a:endParaRPr lang="en-US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04864"/>
            <a:ext cx="47815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</a:t>
            </a:r>
            <a:r>
              <a:rPr lang="en-US" dirty="0" smtClean="0"/>
              <a:t>100: Read LXM32 </a:t>
            </a:r>
            <a:r>
              <a:rPr lang="en-US" dirty="0" err="1" smtClean="0"/>
              <a:t>ErrorID</a:t>
            </a:r>
            <a:r>
              <a:rPr lang="en-US" dirty="0" smtClean="0"/>
              <a:t> and wait for “</a:t>
            </a:r>
            <a:r>
              <a:rPr lang="en-US" dirty="0" err="1" smtClean="0"/>
              <a:t>ixErrorReset</a:t>
            </a:r>
            <a:r>
              <a:rPr lang="en-US" dirty="0" smtClean="0"/>
              <a:t>”</a:t>
            </a:r>
            <a:endParaRPr lang="en-US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16832"/>
            <a:ext cx="49434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 Example_Sequence_LXM32(FB3)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</a:t>
            </a:r>
            <a:r>
              <a:rPr lang="en-US" dirty="0" smtClean="0"/>
              <a:t>101: Check for </a:t>
            </a:r>
            <a:r>
              <a:rPr lang="en-US" dirty="0" err="1" smtClean="0"/>
              <a:t>MC_Reset.Done</a:t>
            </a:r>
            <a:endParaRPr lang="en-US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39052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Communication settings LXM32M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Textfeld 9"/>
          <p:cNvSpPr txBox="1"/>
          <p:nvPr/>
        </p:nvSpPr>
        <p:spPr>
          <a:xfrm>
            <a:off x="251520" y="2132856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explicite</a:t>
            </a:r>
            <a:r>
              <a:rPr lang="en-US" dirty="0" smtClean="0"/>
              <a:t> address setting on </a:t>
            </a:r>
            <a:r>
              <a:rPr lang="en-US" dirty="0" err="1" smtClean="0"/>
              <a:t>Lexium</a:t>
            </a:r>
            <a:r>
              <a:rPr lang="en-US" dirty="0" smtClean="0"/>
              <a:t> 32M is needed, if the configuration</a:t>
            </a:r>
          </a:p>
          <a:p>
            <a:r>
              <a:rPr lang="en-US" dirty="0" smtClean="0"/>
              <a:t>tool of the IO controller is used.</a:t>
            </a:r>
            <a:endParaRPr lang="en-US" dirty="0" smtClean="0">
              <a:solidFill>
                <a:schemeClr val="accent1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The PROFINET interface is factory-set to DCP (Discovery Configuration</a:t>
            </a:r>
          </a:p>
          <a:p>
            <a:r>
              <a:rPr lang="en-US" dirty="0" smtClean="0"/>
              <a:t>Protocol). This setting does not have to be changed. </a:t>
            </a:r>
          </a:p>
          <a:p>
            <a:endParaRPr lang="en-US" dirty="0" smtClean="0">
              <a:solidFill>
                <a:schemeClr val="accent1"/>
              </a:solidFill>
            </a:endParaRPr>
          </a:p>
          <a:p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  <a:sym typeface="Wingdings" pitchFamily="2" charset="2"/>
              </a:rPr>
              <a:t> After „Factory setting“ on </a:t>
            </a:r>
            <a:r>
              <a:rPr lang="en-US" b="1" dirty="0" err="1" smtClean="0">
                <a:solidFill>
                  <a:schemeClr val="tx1"/>
                </a:solidFill>
                <a:sym typeface="Wingdings" pitchFamily="2" charset="2"/>
              </a:rPr>
              <a:t>Lexium</a:t>
            </a:r>
            <a:r>
              <a:rPr lang="en-US" b="1" dirty="0" smtClean="0">
                <a:solidFill>
                  <a:schemeClr val="tx1"/>
                </a:solidFill>
                <a:sym typeface="Wingdings" pitchFamily="2" charset="2"/>
              </a:rPr>
              <a:t> 32M, the drive is ready prepared for the PROFINET –communication with the Siemens CPU 1200/1500.</a:t>
            </a:r>
            <a:endParaRPr lang="en-US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>
                <a:latin typeface="Arial" charset="0"/>
                <a:cs typeface="Arial" charset="0"/>
              </a:rPr>
              <a:t> GSD (Generic Station Description)</a:t>
            </a:r>
            <a:endParaRPr lang="en-US" sz="2000" dirty="0" smtClean="0"/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53213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bgerundetes Rechteck 6"/>
          <p:cNvSpPr/>
          <p:nvPr/>
        </p:nvSpPr>
        <p:spPr>
          <a:xfrm>
            <a:off x="2390775" y="3127375"/>
            <a:ext cx="676275" cy="276225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Abgerundetes Rechteck 7"/>
          <p:cNvSpPr/>
          <p:nvPr/>
        </p:nvSpPr>
        <p:spPr>
          <a:xfrm>
            <a:off x="2543175" y="3756025"/>
            <a:ext cx="2619375" cy="276225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feld 13"/>
          <p:cNvSpPr txBox="1"/>
          <p:nvPr/>
        </p:nvSpPr>
        <p:spPr>
          <a:xfrm>
            <a:off x="344488" y="1228750"/>
            <a:ext cx="358508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- Install </a:t>
            </a:r>
            <a:r>
              <a:rPr lang="en-US" sz="2000" dirty="0">
                <a:solidFill>
                  <a:schemeClr val="accent5"/>
                </a:solidFill>
              </a:rPr>
              <a:t>GSD File in TIA </a:t>
            </a:r>
            <a:r>
              <a:rPr lang="en-US" sz="2000" dirty="0" smtClean="0">
                <a:solidFill>
                  <a:schemeClr val="accent5"/>
                </a:solidFill>
              </a:rPr>
              <a:t>Portal</a:t>
            </a:r>
            <a:endParaRPr lang="en-US" sz="20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01008"/>
            <a:ext cx="4448150" cy="319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feld 14"/>
          <p:cNvSpPr txBox="1"/>
          <p:nvPr/>
        </p:nvSpPr>
        <p:spPr>
          <a:xfrm>
            <a:off x="323528" y="4293097"/>
            <a:ext cx="403244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TIA Portal -&gt; Options</a:t>
            </a:r>
            <a:b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-&gt; Manage general station description files (GSD)</a:t>
            </a:r>
            <a:b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Select Source path</a:t>
            </a:r>
            <a:b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-&gt; Select file</a:t>
            </a:r>
            <a:b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-&gt;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Install</a:t>
            </a:r>
            <a:r>
              <a:rPr lang="en-US" sz="2000" dirty="0" err="1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stall</a:t>
            </a:r>
            <a:endParaRPr lang="en-US" sz="20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TIA – Device configuration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344488" y="1228750"/>
            <a:ext cx="608211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Tx/>
              <a:buChar char="-"/>
              <a:defRPr/>
            </a:pPr>
            <a:r>
              <a:rPr lang="en-US" sz="2000" dirty="0" smtClean="0">
                <a:solidFill>
                  <a:schemeClr val="accent5"/>
                </a:solidFill>
              </a:rPr>
              <a:t>Adding a CPU and Lexium32 drive</a:t>
            </a:r>
          </a:p>
          <a:p>
            <a:pPr>
              <a:buFontTx/>
              <a:buChar char="-"/>
              <a:defRPr/>
            </a:pPr>
            <a:r>
              <a:rPr lang="de-DE" sz="200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de-DE" sz="200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link </a:t>
            </a:r>
            <a:r>
              <a:rPr lang="de-DE" sz="200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de-DE" sz="200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PN </a:t>
            </a:r>
            <a:r>
              <a:rPr lang="de-DE" sz="200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connection</a:t>
            </a:r>
            <a:r>
              <a:rPr lang="de-DE" sz="200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de-DE" sz="200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CPU </a:t>
            </a:r>
            <a:r>
              <a:rPr lang="de-DE" sz="200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sz="200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Lexium</a:t>
            </a:r>
            <a:r>
              <a:rPr lang="de-DE" sz="200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32</a:t>
            </a:r>
            <a:endParaRPr lang="en-US" sz="20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86487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797152"/>
            <a:ext cx="51911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TIA – Device configuration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276872"/>
            <a:ext cx="651233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467544" y="1412776"/>
            <a:ext cx="25923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Tx/>
              <a:buChar char="-"/>
              <a:defRPr/>
            </a:pPr>
            <a:r>
              <a:rPr lang="de-DE" sz="2000" dirty="0" smtClean="0">
                <a:solidFill>
                  <a:schemeClr val="accent5"/>
                </a:solidFill>
              </a:rPr>
              <a:t>Device </a:t>
            </a:r>
            <a:r>
              <a:rPr lang="de-DE" sz="2000" dirty="0" err="1" smtClean="0">
                <a:solidFill>
                  <a:schemeClr val="accent5"/>
                </a:solidFill>
              </a:rPr>
              <a:t>name</a:t>
            </a:r>
            <a:r>
              <a:rPr lang="de-DE" sz="2000" dirty="0" smtClean="0">
                <a:solidFill>
                  <a:schemeClr val="accent5"/>
                </a:solidFill>
              </a:rPr>
              <a:t> </a:t>
            </a:r>
            <a:r>
              <a:rPr lang="de-DE" sz="2000" dirty="0" err="1" smtClean="0">
                <a:solidFill>
                  <a:schemeClr val="accent5"/>
                </a:solidFill>
              </a:rPr>
              <a:t>setting</a:t>
            </a:r>
            <a:endParaRPr lang="en-US" sz="2000" dirty="0" smtClean="0">
              <a:solidFill>
                <a:schemeClr val="accent5"/>
              </a:solidFill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763688" y="5517231"/>
            <a:ext cx="1080120" cy="17426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9" name="Gerade Verbindung mit Pfeil 8"/>
          <p:cNvCxnSpPr/>
          <p:nvPr/>
        </p:nvCxnSpPr>
        <p:spPr bwMode="auto">
          <a:xfrm rot="16200000" flipV="1">
            <a:off x="395536" y="3356992"/>
            <a:ext cx="3600400" cy="57606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sm" len="sm"/>
            <a:tailEnd type="arrow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8100392" cy="458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TIA – Device configuration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7" name="Textfeld 6"/>
          <p:cNvSpPr txBox="1"/>
          <p:nvPr/>
        </p:nvSpPr>
        <p:spPr>
          <a:xfrm>
            <a:off x="467544" y="1412776"/>
            <a:ext cx="26789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Tx/>
              <a:buChar char="-"/>
              <a:defRPr/>
            </a:pPr>
            <a:r>
              <a:rPr lang="de-DE" sz="2000" dirty="0" err="1" smtClean="0">
                <a:solidFill>
                  <a:schemeClr val="accent5"/>
                </a:solidFill>
              </a:rPr>
              <a:t>Assign</a:t>
            </a:r>
            <a:r>
              <a:rPr lang="de-DE" sz="2000" dirty="0" smtClean="0">
                <a:solidFill>
                  <a:schemeClr val="accent5"/>
                </a:solidFill>
              </a:rPr>
              <a:t>  Device </a:t>
            </a:r>
            <a:r>
              <a:rPr lang="de-DE" sz="2000" dirty="0" err="1" smtClean="0">
                <a:solidFill>
                  <a:schemeClr val="accent5"/>
                </a:solidFill>
              </a:rPr>
              <a:t>name</a:t>
            </a:r>
            <a:endParaRPr lang="en-US" sz="2000" dirty="0" smtClean="0">
              <a:solidFill>
                <a:schemeClr val="accent5"/>
              </a:solidFill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364088" y="6237312"/>
            <a:ext cx="1656184" cy="28803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2936"/>
            <a:ext cx="8162305" cy="314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5663" y="2564904"/>
            <a:ext cx="27003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TIA – Device configuration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95536" y="5589240"/>
            <a:ext cx="5040560" cy="432048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395536" y="170080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Hardware </a:t>
            </a:r>
            <a:r>
              <a:rPr lang="en-US" dirty="0" err="1" smtClean="0"/>
              <a:t>Indentifier</a:t>
            </a:r>
            <a:r>
              <a:rPr lang="en-US" dirty="0" smtClean="0"/>
              <a:t> of the “DriveProfileLexium1” is needed when Init_LXM32_1200_1500 is called in OB100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6012160" y="3068960"/>
            <a:ext cx="1584176" cy="504056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3" name="Gerade Verbindung mit Pfeil 12"/>
          <p:cNvCxnSpPr>
            <a:stCxn id="10" idx="1"/>
          </p:cNvCxnSpPr>
          <p:nvPr/>
        </p:nvCxnSpPr>
        <p:spPr bwMode="auto">
          <a:xfrm rot="10800000" flipV="1">
            <a:off x="4139952" y="3320988"/>
            <a:ext cx="1872208" cy="21962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sm" len="sm"/>
            <a:tailEnd type="arrow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60388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Example LXM32 TIA S7-1200/1500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OB1 – Main Program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Textfeld 9"/>
          <p:cNvSpPr txBox="1"/>
          <p:nvPr/>
        </p:nvSpPr>
        <p:spPr>
          <a:xfrm>
            <a:off x="5004048" y="2132856"/>
            <a:ext cx="2808312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Call of </a:t>
            </a:r>
            <a:r>
              <a:rPr lang="en-US" dirty="0" err="1" smtClean="0"/>
              <a:t>PLCopen</a:t>
            </a:r>
            <a:r>
              <a:rPr lang="en-US" dirty="0" smtClean="0"/>
              <a:t> function blocks Drive 1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5004048" y="4005064"/>
            <a:ext cx="2808312" cy="36933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Example sequence</a:t>
            </a:r>
            <a:endParaRPr lang="en-US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 Motion Template_EN">
  <a:themeElements>
    <a:clrScheme name="SE Motion Template_EN 2">
      <a:dk1>
        <a:srgbClr val="000000"/>
      </a:dk1>
      <a:lt1>
        <a:srgbClr val="FFFFFF"/>
      </a:lt1>
      <a:dk2>
        <a:srgbClr val="000000"/>
      </a:dk2>
      <a:lt2>
        <a:srgbClr val="626469"/>
      </a:lt2>
      <a:accent1>
        <a:srgbClr val="009530"/>
      </a:accent1>
      <a:accent2>
        <a:srgbClr val="B10043"/>
      </a:accent2>
      <a:accent3>
        <a:srgbClr val="FFFFFF"/>
      </a:accent3>
      <a:accent4>
        <a:srgbClr val="000000"/>
      </a:accent4>
      <a:accent5>
        <a:srgbClr val="AAC8AD"/>
      </a:accent5>
      <a:accent6>
        <a:srgbClr val="A0003C"/>
      </a:accent6>
      <a:hlink>
        <a:srgbClr val="42B4E6"/>
      </a:hlink>
      <a:folHlink>
        <a:srgbClr val="4FA600"/>
      </a:folHlink>
    </a:clrScheme>
    <a:fontScheme name="SE Motion Template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E Motion Template_EN 1">
        <a:dk1>
          <a:srgbClr val="FFFFFF"/>
        </a:dk1>
        <a:lt1>
          <a:srgbClr val="FFFFFF"/>
        </a:lt1>
        <a:dk2>
          <a:srgbClr val="B10043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D5AAB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9FA0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Motion Template_EN 2">
        <a:dk1>
          <a:srgbClr val="000000"/>
        </a:dk1>
        <a:lt1>
          <a:srgbClr val="FFFFFF"/>
        </a:lt1>
        <a:dk2>
          <a:srgbClr val="000000"/>
        </a:dk2>
        <a:lt2>
          <a:srgbClr val="626469"/>
        </a:lt2>
        <a:accent1>
          <a:srgbClr val="009530"/>
        </a:accent1>
        <a:accent2>
          <a:srgbClr val="B10043"/>
        </a:accent2>
        <a:accent3>
          <a:srgbClr val="FFFFFF"/>
        </a:accent3>
        <a:accent4>
          <a:srgbClr val="000000"/>
        </a:accent4>
        <a:accent5>
          <a:srgbClr val="AAC8AD"/>
        </a:accent5>
        <a:accent6>
          <a:srgbClr val="A0003C"/>
        </a:accent6>
        <a:hlink>
          <a:srgbClr val="42B4E6"/>
        </a:hlink>
        <a:folHlink>
          <a:srgbClr val="4FA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Motion Template_EN 3">
        <a:dk1>
          <a:srgbClr val="FFFFFF"/>
        </a:dk1>
        <a:lt1>
          <a:srgbClr val="FFFFFF"/>
        </a:lt1>
        <a:dk2>
          <a:srgbClr val="42B4E6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B0D6F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Motion Template_EN 4">
        <a:dk1>
          <a:srgbClr val="FFFFFF"/>
        </a:dk1>
        <a:lt1>
          <a:srgbClr val="FFFFFF"/>
        </a:lt1>
        <a:dk2>
          <a:srgbClr val="4FA60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B2D0AA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Motion Template_EN 5">
        <a:dk1>
          <a:srgbClr val="FFFFFF"/>
        </a:dk1>
        <a:lt1>
          <a:srgbClr val="FFFFFF"/>
        </a:lt1>
        <a:dk2>
          <a:srgbClr val="00953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AAC8AD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E Motion Template_EN 4">
    <a:dk1>
      <a:srgbClr val="FFFFFF"/>
    </a:dk1>
    <a:lt1>
      <a:srgbClr val="FFFFFF"/>
    </a:lt1>
    <a:dk2>
      <a:srgbClr val="4FA600"/>
    </a:dk2>
    <a:lt2>
      <a:srgbClr val="FFFFFF"/>
    </a:lt2>
    <a:accent1>
      <a:srgbClr val="FFFFFF"/>
    </a:accent1>
    <a:accent2>
      <a:srgbClr val="FFFFFF"/>
    </a:accent2>
    <a:accent3>
      <a:srgbClr val="B2D0A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 Motion Template_EN</Template>
  <TotalTime>0</TotalTime>
  <Words>353</Words>
  <Application>Microsoft Office PowerPoint</Application>
  <PresentationFormat>Bildschirmpräsentation (4:3)</PresentationFormat>
  <Paragraphs>83</Paragraphs>
  <Slides>23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SE Motion Template_EN</vt:lpstr>
      <vt:lpstr> TIA Portal  LXM32M – PROFINET – </vt:lpstr>
      <vt:lpstr>Example LXM32 TIA S7-1200/1500 Overview</vt:lpstr>
      <vt:lpstr>Example LXM32 TIA S7-1200/1500  Communication settings LXM32M</vt:lpstr>
      <vt:lpstr>Example LXM32 TIA S7-1200/1500   GSD (Generic Station Description)</vt:lpstr>
      <vt:lpstr>Example LXM32 TIA S7-1200/1500  TIA – Device configuration</vt:lpstr>
      <vt:lpstr>Example LXM32 TIA S7-1200/1500  TIA – Device configuration</vt:lpstr>
      <vt:lpstr>Example LXM32 TIA S7-1200/1500  TIA – Device configuration</vt:lpstr>
      <vt:lpstr>Example LXM32 TIA S7-1200/1500 TIA – Device configuration</vt:lpstr>
      <vt:lpstr>Example LXM32 TIA S7-1200/1500  OB1 – Main Program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  <vt:lpstr>Example LXM32 TIA S7-1200/1500   Example_Sequence_LXM32(FB3)</vt:lpstr>
    </vt:vector>
  </TitlesOfParts>
  <Company>Schneider-Electric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DriveProfileLexium1</dc:title>
  <dc:creator>Stefan Kürz</dc:creator>
  <cp:lastModifiedBy>Windows User</cp:lastModifiedBy>
  <cp:revision>43</cp:revision>
  <dcterms:created xsi:type="dcterms:W3CDTF">2011-03-07T13:13:38Z</dcterms:created>
  <dcterms:modified xsi:type="dcterms:W3CDTF">2016-07-20T07:50:44Z</dcterms:modified>
</cp:coreProperties>
</file>